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53" r:id="rId5"/>
    <p:sldId id="329" r:id="rId6"/>
    <p:sldId id="357" r:id="rId7"/>
    <p:sldId id="355" r:id="rId8"/>
    <p:sldId id="331" r:id="rId9"/>
    <p:sldId id="345" r:id="rId10"/>
    <p:sldId id="347" r:id="rId11"/>
    <p:sldId id="348" r:id="rId12"/>
    <p:sldId id="350" r:id="rId13"/>
    <p:sldId id="360" r:id="rId14"/>
    <p:sldId id="359" r:id="rId15"/>
    <p:sldId id="349" r:id="rId16"/>
    <p:sldId id="356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655B"/>
    <a:srgbClr val="7E8679"/>
    <a:srgbClr val="A2A79E"/>
    <a:srgbClr val="BFA1A7"/>
    <a:srgbClr val="B1BDA7"/>
    <a:srgbClr val="7F867A"/>
    <a:srgbClr val="4F5945"/>
    <a:srgbClr val="73292A"/>
    <a:srgbClr val="A9D7D9"/>
    <a:srgbClr val="93D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966" autoAdjust="0"/>
  </p:normalViewPr>
  <p:slideViewPr>
    <p:cSldViewPr snapToGrid="0">
      <p:cViewPr varScale="1">
        <p:scale>
          <a:sx n="110" d="100"/>
          <a:sy n="110" d="100"/>
        </p:scale>
        <p:origin x="22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Местозаполнитель даты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2A5AE42-7DC1-8140-9B13-146984FDEF22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4" name="Местозаполнитель нижнего колонтитула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Местозаполнитель даты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F75F72-8950-AF4F-9381-1D26FB547EA1}" type="datetimeFigureOut">
              <a:rPr lang="en-US" smtClean="0"/>
              <a:t>11/10/2025</a:t>
            </a:fld>
            <a:endParaRPr lang="en-US" dirty="0"/>
          </a:p>
        </p:txBody>
      </p:sp>
      <p:sp>
        <p:nvSpPr>
          <p:cNvPr id="4" name="Местозаполнитель изображения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естозаполнитель изображения слайда 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775476F-A808-1F46-A368-07984F6DA22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rtlCol="0"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rtlCol="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элемен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9" name="Местозаполнитель содержимого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 rtlCol="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11" name="Объект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 rtlCol="0"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3" name="Местозаполнитель нижнего колонтитула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/>
          <a:lstStyle/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4" name="Местозаполнитель номера слайда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9" name="Местозаполнитель содержимого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 rtlCol="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11" name="Объект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 rtlCol="0"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3" name="Местозаполнитель нижнего колонтитула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/>
          <a:lstStyle/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4" name="Местозаполнитель номера слайда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11" name="Местозаполнитель содержимого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 rtlCol="0"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3" name="Местозаполнитель нижнего колонтитула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/>
          <a:lstStyle/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4" name="Местозаполнитель номера слайда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мещающая рамка рисунка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rtlCol="0"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rtlCol="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7" name="Замещающая рамка рисунка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2" name="Объект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/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 descr="Изображение, содержащее текст&#10;&#10;Описание сгенерировано автоматически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мещающая рамка рисунка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rtlCol="0"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rtlCol="0" anchor="b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 rtlCol="0"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"/>
          </a:p>
        </p:txBody>
      </p:sp>
      <p:sp>
        <p:nvSpPr>
          <p:cNvPr id="7" name="Замещающая рамка рисунка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 descr="Изображение, содержащее текст&#10;&#10;Описание сгенерировано автоматически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 rtlCol="0"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3" name="Местозаполнитель нижнего колонтитула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 rtlCol="0"/>
          <a:lstStyle/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подзаголовко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rtlCol="0"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rtlCol="0"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9" name="Местозаполнитель содержимого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 rtlCol="0"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11" name="Объект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 rtlCol="0"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3" name="Местозаполнитель нижнего колонтитула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/>
          <a:lstStyle/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4" name="Местозаполнитель номера слайда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элемента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9" name="Местозаполнитель содержимого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 rtlCol="0"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10" name="Объект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 rtlCol="0"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3" name="Местозаполнитель нижнего колонтитула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/>
          <a:lstStyle/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4" name="Местозаполнитель номера слайда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Графический объект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Графический объект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rtlCol="0" anchor="b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8" name="Замещающая рамка рисунка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 rtlCol="0"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3" name="Местозаполнитель нижнего колонтитула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 rtlCol="0"/>
          <a:lstStyle/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Изображение 13" descr="Изображение, содержащее текст&#10;&#10;Описание сгенерировано автоматически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figma.com/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hare.google/XBPCLIs8MugyH90iG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www.youtube.com/watch?v=L-FyeHQwo4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Замещающая рамка рисунка 4" descr="Букет цветов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269" y="1915887"/>
            <a:ext cx="6394958" cy="1935150"/>
          </a:xfrm>
        </p:spPr>
        <p:txBody>
          <a:bodyPr rtlCol="0"/>
          <a:lstStyle/>
          <a:p>
            <a:pPr rtl="0"/>
            <a:r>
              <a:rPr lang="ru-RU" sz="6000" dirty="0"/>
              <a:t>С</a:t>
            </a:r>
            <a:r>
              <a:rPr lang="ru-RU" sz="4000" dirty="0"/>
              <a:t>айт «Сад мечты!», при помощи которого ты сможешь стать истинным садоводом.</a:t>
            </a:r>
            <a:endParaRPr lang="ru" sz="4000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9610" y="4292963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абличка 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130" y="146169"/>
            <a:ext cx="7221236" cy="6533305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14" name="Изображение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221" y="4150272"/>
            <a:ext cx="972078" cy="285381"/>
          </a:xfrm>
          <a:prstGeom prst="rect">
            <a:avLst/>
          </a:prstGeom>
        </p:spPr>
      </p:pic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91CC4F55-47CE-1772-FFAD-AEC2694F2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269" y="4733159"/>
            <a:ext cx="6649430" cy="824404"/>
          </a:xfrm>
        </p:spPr>
        <p:txBody>
          <a:bodyPr>
            <a:normAutofit fontScale="70000" lnSpcReduction="20000"/>
          </a:bodyPr>
          <a:lstStyle/>
          <a:p>
            <a:r>
              <a:rPr lang="ru-RU" b="1" dirty="0"/>
              <a:t>Научный руководитель</a:t>
            </a:r>
            <a:r>
              <a:rPr lang="en-US" dirty="0"/>
              <a:t>:</a:t>
            </a:r>
            <a:r>
              <a:rPr lang="ru-RU" dirty="0"/>
              <a:t> педагог дополнительного образования МГТУ им. Н.Э. Баумана Гришина Арина Александровна.</a:t>
            </a:r>
          </a:p>
          <a:p>
            <a:r>
              <a:rPr lang="ru-RU" b="1" dirty="0"/>
              <a:t>Работу выполняли</a:t>
            </a:r>
            <a:r>
              <a:rPr lang="en-US" dirty="0"/>
              <a:t>:</a:t>
            </a:r>
            <a:r>
              <a:rPr lang="ru-RU" dirty="0"/>
              <a:t> Котикова Вера, Погонина Мария.</a:t>
            </a:r>
          </a:p>
        </p:txBody>
      </p:sp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A728DB-03F1-BAA3-BAC7-2996390B8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47" b="3951"/>
          <a:stretch>
            <a:fillRect/>
          </a:stretch>
        </p:blipFill>
        <p:spPr>
          <a:xfrm>
            <a:off x="-86869" y="0"/>
            <a:ext cx="485916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73A4E-A136-8C3E-1508-C5C1DDDA2780}"/>
              </a:ext>
            </a:extLst>
          </p:cNvPr>
          <p:cNvSpPr txBox="1"/>
          <p:nvPr/>
        </p:nvSpPr>
        <p:spPr>
          <a:xfrm>
            <a:off x="4885508" y="400816"/>
            <a:ext cx="4859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7E8679"/>
                </a:solidFill>
                <a:latin typeface="+mj-lt"/>
              </a:rPr>
              <a:t>Результат</a:t>
            </a:r>
            <a:r>
              <a:rPr lang="en-US" sz="5400" dirty="0">
                <a:solidFill>
                  <a:srgbClr val="7E8679"/>
                </a:solidFill>
                <a:latin typeface="+mj-lt"/>
              </a:rPr>
              <a:t>:</a:t>
            </a:r>
            <a:endParaRPr lang="ru-RU" sz="5400" dirty="0">
              <a:solidFill>
                <a:srgbClr val="7E8679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A48A8-56A0-A573-42AB-C88B2C0C8B3C}"/>
              </a:ext>
            </a:extLst>
          </p:cNvPr>
          <p:cNvSpPr txBox="1"/>
          <p:nvPr/>
        </p:nvSpPr>
        <p:spPr>
          <a:xfrm>
            <a:off x="4946468" y="1428205"/>
            <a:ext cx="71845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7F867A"/>
                </a:solidFill>
              </a:rPr>
              <a:t>Интерфейс нашего сайта разработан с учётом потребностей старшего поколения: крупный шрифт, спокойные цвета и простое меню делают использование сайта комфортным и приятным. Возможность выбрать светлую или тёмную тему помогает снизить нагрузку на глаза, а зелёный цвет создаёт атмосферу уюта и связи с природой. Сайт упрощает получение знаний о садоводстве в информационный формате. </a:t>
            </a:r>
          </a:p>
          <a:p>
            <a:endParaRPr lang="ru-RU" dirty="0">
              <a:solidFill>
                <a:srgbClr val="7F867A"/>
              </a:solidFill>
            </a:endParaRPr>
          </a:p>
          <a:p>
            <a:r>
              <a:rPr lang="ru-RU" dirty="0">
                <a:solidFill>
                  <a:srgbClr val="7F867A"/>
                </a:solidFill>
              </a:rPr>
              <a:t>По результатам тестирования можем сделать вывод, что цель была достигнута. Но также для ещё более высоких результатов можно добавить карточку, которая высветится при открытии сайта, и в которой будет расписано подробно о функциях сайта и как с ним работать для тех, кто совсем не имеет опыта с новыми технологиями. Так мы сможем ещё больше облегчить работу с сайтом, но на данный момент отсутствие или наличие данной фичи ни на что сильно не влияет и её можно внедрить позже, так как сайт без неё всё ещё прост в использовании.</a:t>
            </a:r>
          </a:p>
        </p:txBody>
      </p:sp>
    </p:spTree>
    <p:extLst>
      <p:ext uri="{BB962C8B-B14F-4D97-AF65-F5344CB8AC3E}">
        <p14:creationId xmlns:p14="http://schemas.microsoft.com/office/powerpoint/2010/main" val="1668498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5417E-FE5D-E296-62C0-55393DA3A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Замещающая рамка рисунка 4" descr="Букет цветов">
            <a:extLst>
              <a:ext uri="{FF2B5EF4-FFF2-40B4-BE49-F238E27FC236}">
                <a16:creationId xmlns:a16="http://schemas.microsoft.com/office/drawing/2014/main" id="{1768F76A-20C5-CCDA-E5CD-CBE92AF09B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9F1ABCC-9C4A-091E-EAD5-CFD3F9943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0808" y="288291"/>
            <a:ext cx="2235055" cy="1508760"/>
          </a:xfrm>
        </p:spPr>
        <p:txBody>
          <a:bodyPr rtlCol="0"/>
          <a:lstStyle/>
          <a:p>
            <a:pPr algn="l" rtl="0"/>
            <a:r>
              <a:rPr lang="ru" dirty="0">
                <a:solidFill>
                  <a:srgbClr val="BFA1A7"/>
                </a:solidFill>
              </a:rPr>
              <a:t>Вывод</a:t>
            </a:r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D6639BF1-45A0-B61B-68DD-8ACC9A18D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29" y="1797051"/>
            <a:ext cx="9144000" cy="2890375"/>
          </a:xfrm>
        </p:spPr>
        <p:txBody>
          <a:bodyPr rtlCol="0">
            <a:normAutofit/>
          </a:bodyPr>
          <a:lstStyle/>
          <a:p>
            <a:pPr algn="l" rtl="0"/>
            <a:endParaRPr lang="ru-RU" sz="8000" dirty="0"/>
          </a:p>
          <a:p>
            <a:pPr rtl="0"/>
            <a:endParaRPr lang="ru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390E796-ADDE-D403-9934-79FED2DEC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96195" y="1472125"/>
            <a:ext cx="6911834" cy="0"/>
          </a:xfrm>
          <a:prstGeom prst="line">
            <a:avLst/>
          </a:prstGeom>
          <a:ln w="76200">
            <a:solidFill>
              <a:srgbClr val="A2A7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4D4F3B-EF3D-D530-8231-EBF6CC3F0685}"/>
              </a:ext>
            </a:extLst>
          </p:cNvPr>
          <p:cNvSpPr txBox="1"/>
          <p:nvPr/>
        </p:nvSpPr>
        <p:spPr>
          <a:xfrm>
            <a:off x="809897" y="2063931"/>
            <a:ext cx="10075817" cy="187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3F0BA3F-0A5F-E040-4285-34BCC222D96B}"/>
              </a:ext>
            </a:extLst>
          </p:cNvPr>
          <p:cNvSpPr/>
          <p:nvPr/>
        </p:nvSpPr>
        <p:spPr>
          <a:xfrm>
            <a:off x="1306286" y="1965543"/>
            <a:ext cx="9744892" cy="2721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D0D90C-7ED2-CE95-9866-C0E6B6C722D4}"/>
              </a:ext>
            </a:extLst>
          </p:cNvPr>
          <p:cNvSpPr txBox="1"/>
          <p:nvPr/>
        </p:nvSpPr>
        <p:spPr>
          <a:xfrm>
            <a:off x="1343297" y="2033821"/>
            <a:ext cx="96708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5F655B"/>
                </a:solidFill>
              </a:rPr>
              <a:t>Сайт для помощи огородникам — это не просто онлайн-платформа, а удобный и понятный ресурс, созданный специально для пожилых людей, которые хотят развиваться, учиться новому и делиться своим опытом. Здесь пользователи смогут получить советы по уходу за растениями, освоить основы садоводства и пообщаться с другими любителями огорода.</a:t>
            </a:r>
          </a:p>
          <a:p>
            <a:endParaRPr lang="ru-RU" dirty="0">
              <a:solidFill>
                <a:srgbClr val="5F655B"/>
              </a:solidFill>
            </a:endParaRPr>
          </a:p>
          <a:p>
            <a:r>
              <a:rPr lang="ru-RU" dirty="0">
                <a:solidFill>
                  <a:srgbClr val="5F655B"/>
                </a:solidFill>
              </a:rPr>
              <a:t>Проект способствует повышению цифровой грамотности пожилых людей, помогает им чувствовать себя увереннее в онлайн-среде и поддерживать активный образ жизни. Благодаря нашему сайту каждый пользователь сможет не только ухаживать за растениями, но и укреплять социальные связи, находить единомышленников и получать радость от любимого дела.</a:t>
            </a:r>
          </a:p>
        </p:txBody>
      </p:sp>
    </p:spTree>
    <p:extLst>
      <p:ext uri="{BB962C8B-B14F-4D97-AF65-F5344CB8AC3E}">
        <p14:creationId xmlns:p14="http://schemas.microsoft.com/office/powerpoint/2010/main" val="484979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естозаполнитель номера слайда 2">
            <a:extLst>
              <a:ext uri="{FF2B5EF4-FFF2-40B4-BE49-F238E27FC236}">
                <a16:creationId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12</a:t>
            </a:fld>
            <a:endParaRPr lang="en-US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285DB56-77C0-EACE-4BE0-CFF07EBF87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1" r="1226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G_6995">
            <a:hlinkClick r:id="" action="ppaction://media"/>
            <a:extLst>
              <a:ext uri="{FF2B5EF4-FFF2-40B4-BE49-F238E27FC236}">
                <a16:creationId xmlns:a16="http://schemas.microsoft.com/office/drawing/2014/main" id="{F140BBBA-A088-2A38-665B-F1CCB50F97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7400" y="1152525"/>
            <a:ext cx="8077200" cy="455295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65A921A-F9C4-B38D-3371-AAE3AB1CDF50}"/>
              </a:ext>
            </a:extLst>
          </p:cNvPr>
          <p:cNvSpPr/>
          <p:nvPr/>
        </p:nvSpPr>
        <p:spPr>
          <a:xfrm>
            <a:off x="182879" y="139336"/>
            <a:ext cx="4467497" cy="53122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D57B8A-BEEE-D5EE-1CF4-DC4CC2CD6FE7}"/>
              </a:ext>
            </a:extLst>
          </p:cNvPr>
          <p:cNvSpPr txBox="1"/>
          <p:nvPr/>
        </p:nvSpPr>
        <p:spPr>
          <a:xfrm>
            <a:off x="182879" y="0"/>
            <a:ext cx="477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Р</a:t>
            </a:r>
            <a:r>
              <a:rPr lang="ru-RU" sz="3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абота нашего сайта</a:t>
            </a:r>
          </a:p>
        </p:txBody>
      </p:sp>
    </p:spTree>
    <p:extLst>
      <p:ext uri="{BB962C8B-B14F-4D97-AF65-F5344CB8AC3E}">
        <p14:creationId xmlns:p14="http://schemas.microsoft.com/office/powerpoint/2010/main" val="206942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6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Замещающая рамка рисунка 11" descr="Букет цветов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652" y="-617532"/>
            <a:ext cx="6327648" cy="2221992"/>
          </a:xfrm>
        </p:spPr>
        <p:txBody>
          <a:bodyPr rtlCol="0"/>
          <a:lstStyle/>
          <a:p>
            <a:pPr rtl="0"/>
            <a:r>
              <a:rPr lang="ru" sz="8000" dirty="0">
                <a:latin typeface="Bookman Old Style" panose="02050604050505020204" pitchFamily="18" charset="0"/>
              </a:rPr>
              <a:t>С</a:t>
            </a:r>
            <a:r>
              <a:rPr lang="ru" dirty="0">
                <a:latin typeface="Bookman Old Style" panose="02050604050505020204" pitchFamily="18" charset="0"/>
              </a:rPr>
              <a:t>пасибо</a:t>
            </a:r>
          </a:p>
        </p:txBody>
      </p:sp>
      <p:sp>
        <p:nvSpPr>
          <p:cNvPr id="15" name="Подзаголовок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663" y="2620225"/>
            <a:ext cx="6309360" cy="3068507"/>
          </a:xfrm>
        </p:spPr>
        <p:txBody>
          <a:bodyPr rtlCol="0">
            <a:normAutofit/>
          </a:bodyPr>
          <a:lstStyle/>
          <a:p>
            <a:pPr rtl="0"/>
            <a:r>
              <a:rPr lang="ru" sz="2000" dirty="0">
                <a:latin typeface="Book Antiqua" panose="02040602050305030304" pitchFamily="18" charset="0"/>
              </a:rPr>
              <a:t>Список литературы</a:t>
            </a:r>
            <a:r>
              <a:rPr lang="en-US" sz="2000" dirty="0">
                <a:latin typeface="Book Antiqua" panose="02040602050305030304" pitchFamily="18" charset="0"/>
              </a:rPr>
              <a:t>:</a:t>
            </a:r>
          </a:p>
          <a:p>
            <a:pPr rtl="0"/>
            <a:r>
              <a:rPr lang="en-US" sz="1600" dirty="0">
                <a:hlinkClick r:id="rId3"/>
              </a:rPr>
              <a:t>https://figma.com</a:t>
            </a:r>
            <a:endParaRPr lang="en-US" sz="1600" dirty="0"/>
          </a:p>
          <a:p>
            <a:pPr rtl="0"/>
            <a:r>
              <a:rPr lang="en-US" sz="1600" dirty="0">
                <a:hlinkClick r:id="rId4"/>
              </a:rPr>
              <a:t>https://www.youtube.com/watch?v=L-FyeHQwo4U</a:t>
            </a:r>
            <a:endParaRPr lang="en-US" sz="1600" dirty="0"/>
          </a:p>
          <a:p>
            <a:pPr rtl="0"/>
            <a:r>
              <a:rPr lang="en-US" sz="1600" dirty="0">
                <a:hlinkClick r:id="rId5"/>
              </a:rPr>
              <a:t>https://github.com</a:t>
            </a:r>
            <a:endParaRPr lang="en-US" sz="1600" dirty="0"/>
          </a:p>
          <a:p>
            <a:pPr rtl="0"/>
            <a:r>
              <a:rPr lang="en-US" sz="1600" dirty="0">
                <a:hlinkClick r:id="rId6"/>
              </a:rPr>
              <a:t>https://share.google/XBPCLIs8MugyH90iG</a:t>
            </a:r>
            <a:endParaRPr lang="en-US" sz="1600" dirty="0"/>
          </a:p>
          <a:p>
            <a:pPr rtl="0"/>
            <a:endParaRPr lang="ru" dirty="0"/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1604460"/>
            <a:ext cx="5817326" cy="2162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310" y="1472582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141" y="644434"/>
            <a:ext cx="6163927" cy="1810512"/>
          </a:xfrm>
        </p:spPr>
        <p:txBody>
          <a:bodyPr rtlCol="0" anchor="b">
            <a:normAutofit/>
          </a:bodyPr>
          <a:lstStyle/>
          <a:p>
            <a:pPr rtl="0"/>
            <a:r>
              <a:rPr lang="ru" sz="7200" dirty="0"/>
              <a:t>А</a:t>
            </a:r>
            <a:r>
              <a:rPr lang="ru" sz="4800" dirty="0"/>
              <a:t>ктуальность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20937" y="2962656"/>
            <a:ext cx="6792686" cy="339369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rtl="0"/>
            <a:r>
              <a:rPr lang="ru-RU" dirty="0"/>
              <a:t>Пожилые люди часто сталкиваются с трудностями при использовании современных цифровых ресурсов, несмотря на высокий интерес к садоводству и стремление вести активный и здоровый образ жизни. </a:t>
            </a:r>
          </a:p>
          <a:p>
            <a:pPr rtl="0"/>
            <a:r>
              <a:rPr lang="ru-RU" dirty="0"/>
              <a:t>Проект решает проблему цифрового разрыва, предоставляя удобную платформу, где старшее поколение может получить знания по обучению садоводства и помощи у более опытных огородников, а также самим делиться опытом, что способствует их социальной интеграции и поддержанию жизненного тонуса.</a:t>
            </a:r>
            <a:endParaRPr lang="en-US" dirty="0"/>
          </a:p>
        </p:txBody>
      </p:sp>
      <p:sp>
        <p:nvSpPr>
          <p:cNvPr id="5" name="Местозаполнитель номера слайда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FB82FC-5711-D0C5-0DB5-574B22650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24" t="1006" r="8936"/>
          <a:stretch>
            <a:fillRect/>
          </a:stretch>
        </p:blipFill>
        <p:spPr>
          <a:xfrm>
            <a:off x="1" y="0"/>
            <a:ext cx="5158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D6689-1E76-1206-A4CF-1E1BF619C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Местозаполнитель содержимого 9">
            <a:extLst>
              <a:ext uri="{FF2B5EF4-FFF2-40B4-BE49-F238E27FC236}">
                <a16:creationId xmlns:a16="http://schemas.microsoft.com/office/drawing/2014/main" id="{42B86E15-E4C4-BBD7-9829-DFAD7C8099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7857" y="424543"/>
            <a:ext cx="5276088" cy="1563624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sz="6000" b="1" dirty="0">
                <a:latin typeface="+mj-lt"/>
              </a:rPr>
              <a:t>Ц</a:t>
            </a:r>
            <a:r>
              <a:rPr lang="ru-RU" sz="4800" b="1" dirty="0">
                <a:latin typeface="+mj-lt"/>
              </a:rPr>
              <a:t>ель проекта</a:t>
            </a:r>
            <a:endParaRPr lang="en-US" sz="4800" b="1" dirty="0">
              <a:latin typeface="+mj-lt"/>
            </a:endParaRPr>
          </a:p>
        </p:txBody>
      </p:sp>
      <p:sp>
        <p:nvSpPr>
          <p:cNvPr id="11" name="Местозаполнитель содержимого 10">
            <a:extLst>
              <a:ext uri="{FF2B5EF4-FFF2-40B4-BE49-F238E27FC236}">
                <a16:creationId xmlns:a16="http://schemas.microsoft.com/office/drawing/2014/main" id="{AAD4399D-7231-498F-9E0A-6BD1C60CE3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857" y="1385970"/>
            <a:ext cx="5276088" cy="3483864"/>
          </a:xfrm>
        </p:spPr>
        <p:txBody>
          <a:bodyPr rtlCol="0">
            <a:normAutofit/>
          </a:bodyPr>
          <a:lstStyle/>
          <a:p>
            <a:pPr rtl="0"/>
            <a:r>
              <a:rPr lang="ru-RU" sz="2000" dirty="0"/>
              <a:t>Создания удобной и понятной онлайн-платформы для пожилых людей, которая поможет им осваивать основы садоводства, получать рекомендации по уходу за растениями и общаться с опытными садоводами.</a:t>
            </a:r>
          </a:p>
          <a:p>
            <a:pPr rtl="0"/>
            <a:r>
              <a:rPr lang="ru-RU" sz="2000" dirty="0"/>
              <a:t> Проект направлен на повышение цифровой грамотности, поддержание активности и улучшение качества жизни через полезное и увлекательное занятие — выращивание растений. </a:t>
            </a:r>
            <a:endParaRPr lang="en-US" sz="2000" i="1" dirty="0"/>
          </a:p>
        </p:txBody>
      </p:sp>
      <p:sp>
        <p:nvSpPr>
          <p:cNvPr id="2" name="Местозаполнитель нижнего колонтитула 1">
            <a:extLst>
              <a:ext uri="{FF2B5EF4-FFF2-40B4-BE49-F238E27FC236}">
                <a16:creationId xmlns:a16="http://schemas.microsoft.com/office/drawing/2014/main" id="{78619940-A6B5-A69C-7E11-5107E3002A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t>Название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A7EEBF-D01C-6BAC-6C9E-40769AD810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7B35A4D-1FE8-E9E2-2939-68FE687F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397" y="0"/>
            <a:ext cx="5193792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FDC745-BDDD-6BC5-FA49-FCF4637223A8}"/>
              </a:ext>
            </a:extLst>
          </p:cNvPr>
          <p:cNvSpPr txBox="1"/>
          <p:nvPr/>
        </p:nvSpPr>
        <p:spPr>
          <a:xfrm>
            <a:off x="104503" y="4333257"/>
            <a:ext cx="619614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/>
              <a:t> Системы программирования:</a:t>
            </a:r>
          </a:p>
          <a:p>
            <a:r>
              <a:rPr lang="ru-RU" dirty="0"/>
              <a:t> Языки:</a:t>
            </a:r>
            <a:r>
              <a:rPr lang="en-US" dirty="0"/>
              <a:t> Python</a:t>
            </a:r>
          </a:p>
          <a:p>
            <a:r>
              <a:rPr lang="en-US" dirty="0"/>
              <a:t> </a:t>
            </a:r>
            <a:r>
              <a:rPr lang="ru-RU" dirty="0"/>
              <a:t>Редакторы кода и </a:t>
            </a:r>
            <a:r>
              <a:rPr lang="en-US" dirty="0"/>
              <a:t>IDE: PyCharm, WebStorm</a:t>
            </a:r>
          </a:p>
        </p:txBody>
      </p:sp>
    </p:spTree>
    <p:extLst>
      <p:ext uri="{BB962C8B-B14F-4D97-AF65-F5344CB8AC3E}">
        <p14:creationId xmlns:p14="http://schemas.microsoft.com/office/powerpoint/2010/main" val="2173790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Замещающая рамка рисунка 4" descr="Букет цветов">
            <a:extLst>
              <a:ext uri="{FF2B5EF4-FFF2-40B4-BE49-F238E27FC236}">
                <a16:creationId xmlns:a16="http://schemas.microsoft.com/office/drawing/2014/main" id="{82C0F469-9EA6-0942-67ED-8D4851C74B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DF951822-544C-11FC-36D3-F53CE376B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636" y="288291"/>
            <a:ext cx="9144000" cy="1508760"/>
          </a:xfrm>
        </p:spPr>
        <p:txBody>
          <a:bodyPr rtlCol="0"/>
          <a:lstStyle/>
          <a:p>
            <a:pPr algn="l" rtl="0"/>
            <a:r>
              <a:rPr lang="ru" sz="6600" dirty="0"/>
              <a:t>З</a:t>
            </a:r>
            <a:r>
              <a:rPr lang="ru" dirty="0"/>
              <a:t>адачи проекта</a:t>
            </a:r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D289A6C7-C300-4AAC-DEAE-687BBDA30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29" y="1797051"/>
            <a:ext cx="9144000" cy="2890375"/>
          </a:xfrm>
        </p:spPr>
        <p:txBody>
          <a:bodyPr rtlCol="0">
            <a:normAutofit fontScale="25000" lnSpcReduction="20000"/>
          </a:bodyPr>
          <a:lstStyle/>
          <a:p>
            <a:pPr algn="l" rtl="0"/>
            <a:r>
              <a:rPr lang="ru-RU" sz="9600" dirty="0"/>
              <a:t>1. Проектирование сайта: UML, переход страниц</a:t>
            </a:r>
          </a:p>
          <a:p>
            <a:pPr algn="l" rtl="0"/>
            <a:r>
              <a:rPr lang="ru-RU" sz="9600" dirty="0"/>
              <a:t>2. Создание удобного и понятного для глаз дизайна (</a:t>
            </a:r>
            <a:r>
              <a:rPr lang="en-US" sz="9600" dirty="0"/>
              <a:t>Figma)</a:t>
            </a:r>
            <a:endParaRPr lang="ru-RU" sz="9600" dirty="0"/>
          </a:p>
          <a:p>
            <a:pPr algn="l" rtl="0"/>
            <a:r>
              <a:rPr lang="ru-RU" sz="9600" dirty="0"/>
              <a:t>3. Написание сайта на языке программирования </a:t>
            </a:r>
            <a:r>
              <a:rPr lang="en-US" sz="9600" dirty="0"/>
              <a:t>Python</a:t>
            </a:r>
            <a:r>
              <a:rPr lang="ru-RU" sz="9600" dirty="0"/>
              <a:t> (функциональное наполнение)</a:t>
            </a:r>
          </a:p>
          <a:p>
            <a:pPr algn="l" rtl="0"/>
            <a:r>
              <a:rPr lang="ru-RU" sz="9600" dirty="0"/>
              <a:t>5. Тестирование.</a:t>
            </a:r>
          </a:p>
          <a:p>
            <a:pPr algn="l" rtl="0"/>
            <a:r>
              <a:rPr lang="ru-RU" sz="9600" dirty="0"/>
              <a:t>6. Провести опрос среди пожилых людей о работе данного сайта и проанализировать результаты этого опроса.</a:t>
            </a:r>
          </a:p>
          <a:p>
            <a:pPr algn="l" rtl="0"/>
            <a:endParaRPr lang="ru-RU" sz="8000" dirty="0"/>
          </a:p>
          <a:p>
            <a:pPr rtl="0"/>
            <a:endParaRPr lang="ru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27F1579-738B-D9DF-6A9B-98AB5F50D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4029" y="1620171"/>
            <a:ext cx="7861068" cy="0"/>
          </a:xfrm>
          <a:prstGeom prst="line">
            <a:avLst/>
          </a:prstGeom>
          <a:ln w="38100">
            <a:solidFill>
              <a:srgbClr val="4F59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177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7" y="-160020"/>
            <a:ext cx="9528048" cy="1600200"/>
          </a:xfrm>
          <a:noFill/>
        </p:spPr>
        <p:txBody>
          <a:bodyPr rtlCol="0">
            <a:noAutofit/>
          </a:bodyPr>
          <a:lstStyle/>
          <a:p>
            <a:pPr rtl="0"/>
            <a:r>
              <a:rPr lang="ru" sz="6600" dirty="0"/>
              <a:t>Д</a:t>
            </a:r>
            <a:r>
              <a:rPr lang="ru" dirty="0"/>
              <a:t>изайн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673191B3-FE85-15AA-07AE-DF35CCADBFB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48917" y="2659048"/>
            <a:ext cx="6879013" cy="3869445"/>
          </a:xfrm>
          <a:prstGeom prst="rect">
            <a:avLst/>
          </a:prstGeom>
        </p:spPr>
      </p:pic>
      <p:sp>
        <p:nvSpPr>
          <p:cNvPr id="10" name="Объект 9">
            <a:extLst>
              <a:ext uri="{FF2B5EF4-FFF2-40B4-BE49-F238E27FC236}">
                <a16:creationId xmlns:a16="http://schemas.microsoft.com/office/drawing/2014/main" id="{C77F5597-F98F-F58C-6061-D18DE6E687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14902" y="2242457"/>
            <a:ext cx="5007429" cy="4702629"/>
          </a:xfrm>
        </p:spPr>
        <p:txBody>
          <a:bodyPr>
            <a:normAutofit fontScale="92500" lnSpcReduction="10000"/>
          </a:bodyPr>
          <a:lstStyle/>
          <a:p>
            <a:r>
              <a:rPr lang="ru-RU" sz="2200" b="1" dirty="0"/>
              <a:t>На чём основывался наш выбор дизайна?</a:t>
            </a:r>
          </a:p>
          <a:p>
            <a:r>
              <a:rPr lang="ru-RU" sz="2000" dirty="0">
                <a:solidFill>
                  <a:srgbClr val="4F5945"/>
                </a:solidFill>
              </a:rPr>
              <a:t>1. Цвета.</a:t>
            </a:r>
          </a:p>
          <a:p>
            <a:r>
              <a:rPr lang="ru-RU" sz="2000" dirty="0">
                <a:solidFill>
                  <a:srgbClr val="4F5945"/>
                </a:solidFill>
              </a:rPr>
              <a:t>Мы предоставили пользователю выбор версий: светлой или тёмной. Поэтому основными цветами мы взяли белый и зелёный или чёрный и зелёный. Зелёный ассоциируется с природой, и для людей этот цвет особенно комфортен, так как мягко воздействует на зрение, не вызывает напряжения и способствует отдыху, что делает использование сайта более приятным и удобным.</a:t>
            </a:r>
          </a:p>
          <a:p>
            <a:r>
              <a:rPr lang="ru-RU" sz="2000" dirty="0">
                <a:solidFill>
                  <a:srgbClr val="4F5945"/>
                </a:solidFill>
              </a:rPr>
              <a:t>2. Сайт прост в использовании, так как слева находятся все функции сайта.</a:t>
            </a:r>
          </a:p>
          <a:p>
            <a:r>
              <a:rPr lang="ru-RU" sz="2000" dirty="0">
                <a:solidFill>
                  <a:srgbClr val="4F5945"/>
                </a:solidFill>
              </a:rPr>
              <a:t>3. Зелёный и чёрный цвет хорошо виден на белом фоне, а шрифт достаточно крупного размера, что необходимо для комфортного чтения старшему поколению.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7C594-7428-68A2-1CE6-9E970059B12B}"/>
              </a:ext>
            </a:extLst>
          </p:cNvPr>
          <p:cNvSpPr txBox="1"/>
          <p:nvPr/>
        </p:nvSpPr>
        <p:spPr>
          <a:xfrm>
            <a:off x="69668" y="2128231"/>
            <a:ext cx="527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Дизайн главной страницы:</a:t>
            </a:r>
          </a:p>
        </p:txBody>
      </p:sp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B4FA3E7-605A-C0A2-FD29-4B452F950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74" y="-320039"/>
            <a:ext cx="9528048" cy="1600200"/>
          </a:xfrm>
        </p:spPr>
        <p:txBody>
          <a:bodyPr/>
          <a:lstStyle/>
          <a:p>
            <a:r>
              <a:rPr lang="ru-RU" sz="6000" dirty="0"/>
              <a:t>А</a:t>
            </a:r>
            <a:r>
              <a:rPr lang="ru-RU" dirty="0"/>
              <a:t>вторизация пользователя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6</a:t>
            </a:fld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CD7248-E07A-3B4C-3E9D-06759A7AA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51" y="1026378"/>
            <a:ext cx="6704729" cy="37714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F261AB-AAE6-4CE4-DF3A-6071A3022A08}"/>
              </a:ext>
            </a:extLst>
          </p:cNvPr>
          <p:cNvSpPr txBox="1"/>
          <p:nvPr/>
        </p:nvSpPr>
        <p:spPr>
          <a:xfrm>
            <a:off x="5702372" y="2316814"/>
            <a:ext cx="6305877" cy="769441"/>
          </a:xfrm>
          <a:prstGeom prst="rect">
            <a:avLst/>
          </a:prstGeom>
          <a:solidFill>
            <a:srgbClr val="7E8679"/>
          </a:solidFill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+mj-lt"/>
              </a:rPr>
              <a:t>Публикация поста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ADFF88B-EC03-F9F4-75DF-F1F0F3265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372" y="3086255"/>
            <a:ext cx="6305877" cy="354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4" y="136525"/>
            <a:ext cx="9528048" cy="1600200"/>
          </a:xfrm>
        </p:spPr>
        <p:txBody>
          <a:bodyPr rtlCol="0">
            <a:normAutofit/>
          </a:bodyPr>
          <a:lstStyle/>
          <a:p>
            <a:pPr rtl="0"/>
            <a:r>
              <a:rPr lang="ru" sz="8000" dirty="0">
                <a:solidFill>
                  <a:srgbClr val="B1BDA7"/>
                </a:solidFill>
              </a:rPr>
              <a:t>К</a:t>
            </a:r>
            <a:r>
              <a:rPr lang="ru" sz="6600" dirty="0">
                <a:solidFill>
                  <a:srgbClr val="B1BDA7"/>
                </a:solidFill>
              </a:rPr>
              <a:t>од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7</a:t>
            </a:fld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8BE019-4B93-B502-2D45-F21C67A7E1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857" t="4699" r="12565" b="39810"/>
          <a:stretch>
            <a:fillRect/>
          </a:stretch>
        </p:blipFill>
        <p:spPr>
          <a:xfrm>
            <a:off x="283465" y="2550704"/>
            <a:ext cx="5620186" cy="3571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9FD610-369C-111A-B70B-E78CDD88984D}"/>
              </a:ext>
            </a:extLst>
          </p:cNvPr>
          <p:cNvSpPr txBox="1"/>
          <p:nvPr/>
        </p:nvSpPr>
        <p:spPr>
          <a:xfrm>
            <a:off x="209005" y="2089039"/>
            <a:ext cx="449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F867A"/>
                </a:solidFill>
                <a:latin typeface="+mj-lt"/>
              </a:rPr>
              <a:t>Шаблон сайта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F072B0C-CFC9-1E05-0555-76B46E052F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23" t="4190" r="10608" b="40318"/>
          <a:stretch>
            <a:fillRect/>
          </a:stretch>
        </p:blipFill>
        <p:spPr>
          <a:xfrm>
            <a:off x="6096000" y="2550704"/>
            <a:ext cx="5886996" cy="35714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4109D0-2D49-1AE2-BD50-91B0FCBD1B42}"/>
              </a:ext>
            </a:extLst>
          </p:cNvPr>
          <p:cNvSpPr txBox="1"/>
          <p:nvPr/>
        </p:nvSpPr>
        <p:spPr>
          <a:xfrm>
            <a:off x="5978111" y="2085647"/>
            <a:ext cx="449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F867A"/>
                </a:solidFill>
                <a:latin typeface="+mj-lt"/>
              </a:rPr>
              <a:t>Авторизация</a:t>
            </a:r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8</a:t>
            </a:fld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2FF184-47DA-077E-5483-8808575F12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7917" r="17917"/>
          <a:stretch>
            <a:fillRect/>
          </a:stretch>
        </p:blipFill>
        <p:spPr>
          <a:solidFill>
            <a:schemeClr val="bg2">
              <a:lumMod val="90000"/>
            </a:schemeClr>
          </a:solidFill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AF20CD0-99DC-4DCE-7A60-F6FA713EEA72}"/>
              </a:ext>
            </a:extLst>
          </p:cNvPr>
          <p:cNvSpPr/>
          <p:nvPr/>
        </p:nvSpPr>
        <p:spPr>
          <a:xfrm>
            <a:off x="-8708" y="0"/>
            <a:ext cx="12200708" cy="6858000"/>
          </a:xfrm>
          <a:prstGeom prst="rect">
            <a:avLst/>
          </a:prstGeom>
          <a:ln>
            <a:solidFill>
              <a:srgbClr val="4F59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8E3D3927-86B3-6A31-7FD0-FC636A6F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709" y="3202578"/>
            <a:ext cx="12187646" cy="0"/>
          </a:xfrm>
          <a:prstGeom prst="line">
            <a:avLst/>
          </a:prstGeom>
          <a:ln w="38100">
            <a:solidFill>
              <a:srgbClr val="4F59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0CD646-8CED-3D40-9D28-DC2072910D3B}"/>
              </a:ext>
            </a:extLst>
          </p:cNvPr>
          <p:cNvSpPr txBox="1"/>
          <p:nvPr/>
        </p:nvSpPr>
        <p:spPr>
          <a:xfrm>
            <a:off x="-8708" y="144009"/>
            <a:ext cx="3457302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UML</a:t>
            </a:r>
            <a:r>
              <a:rPr lang="ru-RU" sz="3200" dirty="0">
                <a:latin typeface="+mj-lt"/>
              </a:rPr>
              <a:t> - диаграмма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64B2C-3E8B-7823-3197-22803B9C6B4C}"/>
              </a:ext>
            </a:extLst>
          </p:cNvPr>
          <p:cNvSpPr txBox="1"/>
          <p:nvPr/>
        </p:nvSpPr>
        <p:spPr>
          <a:xfrm>
            <a:off x="-8709" y="3394273"/>
            <a:ext cx="5399315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Переход между страницами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C9F9DF-0E3C-7ADD-A987-F32C6330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23" r="61857" b="54305"/>
          <a:stretch>
            <a:fillRect/>
          </a:stretch>
        </p:blipFill>
        <p:spPr>
          <a:xfrm>
            <a:off x="3159539" y="4343275"/>
            <a:ext cx="5204542" cy="19882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0AD940-4C83-12D6-9749-70E053D5EB8B}"/>
              </a:ext>
            </a:extLst>
          </p:cNvPr>
          <p:cNvSpPr txBox="1"/>
          <p:nvPr/>
        </p:nvSpPr>
        <p:spPr>
          <a:xfrm>
            <a:off x="2922393" y="1664092"/>
            <a:ext cx="1879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Пользователь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52348195-E07D-DBD0-F332-853B7AE8A75F}"/>
              </a:ext>
            </a:extLst>
          </p:cNvPr>
          <p:cNvCxnSpPr/>
          <p:nvPr/>
        </p:nvCxnSpPr>
        <p:spPr>
          <a:xfrm>
            <a:off x="4476206" y="202038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A1B1938-1A1A-7B0B-D070-D069EA16AEC4}"/>
              </a:ext>
            </a:extLst>
          </p:cNvPr>
          <p:cNvCxnSpPr>
            <a:cxnSpLocks/>
          </p:cNvCxnSpPr>
          <p:nvPr/>
        </p:nvCxnSpPr>
        <p:spPr>
          <a:xfrm>
            <a:off x="-1807029" y="144997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Соединитель: уступ 39">
            <a:extLst>
              <a:ext uri="{FF2B5EF4-FFF2-40B4-BE49-F238E27FC236}">
                <a16:creationId xmlns:a16="http://schemas.microsoft.com/office/drawing/2014/main" id="{44FBD25B-4C10-5FFE-F6D2-6B5ADD36240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23635" y="1928059"/>
            <a:ext cx="1063936" cy="7137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Соединитель: уступ 42">
            <a:extLst>
              <a:ext uri="{FF2B5EF4-FFF2-40B4-BE49-F238E27FC236}">
                <a16:creationId xmlns:a16="http://schemas.microsoft.com/office/drawing/2014/main" id="{AD167AA8-5304-A6EF-B7CB-32FBE2119AD5}"/>
              </a:ext>
            </a:extLst>
          </p:cNvPr>
          <p:cNvCxnSpPr>
            <a:cxnSpLocks/>
          </p:cNvCxnSpPr>
          <p:nvPr/>
        </p:nvCxnSpPr>
        <p:spPr>
          <a:xfrm flipV="1">
            <a:off x="4810477" y="824816"/>
            <a:ext cx="1146858" cy="1070109"/>
          </a:xfrm>
          <a:prstGeom prst="bentConnector3">
            <a:avLst>
              <a:gd name="adj1" fmla="val 25467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оединитель: уступ 50">
            <a:extLst>
              <a:ext uri="{FF2B5EF4-FFF2-40B4-BE49-F238E27FC236}">
                <a16:creationId xmlns:a16="http://schemas.microsoft.com/office/drawing/2014/main" id="{A82F5FA2-A0DB-05F2-3B96-C0034B18A1D1}"/>
              </a:ext>
            </a:extLst>
          </p:cNvPr>
          <p:cNvCxnSpPr>
            <a:cxnSpLocks/>
          </p:cNvCxnSpPr>
          <p:nvPr/>
        </p:nvCxnSpPr>
        <p:spPr>
          <a:xfrm flipV="1">
            <a:off x="4810477" y="1285112"/>
            <a:ext cx="1146858" cy="635245"/>
          </a:xfrm>
          <a:prstGeom prst="bentConnector3">
            <a:avLst>
              <a:gd name="adj1" fmla="val 29848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оединитель: уступ 54">
            <a:extLst>
              <a:ext uri="{FF2B5EF4-FFF2-40B4-BE49-F238E27FC236}">
                <a16:creationId xmlns:a16="http://schemas.microsoft.com/office/drawing/2014/main" id="{33173027-498C-B173-AFFB-9A2AA6E0A6CF}"/>
              </a:ext>
            </a:extLst>
          </p:cNvPr>
          <p:cNvCxnSpPr>
            <a:cxnSpLocks/>
          </p:cNvCxnSpPr>
          <p:nvPr/>
        </p:nvCxnSpPr>
        <p:spPr>
          <a:xfrm>
            <a:off x="4810477" y="1951649"/>
            <a:ext cx="1146858" cy="262779"/>
          </a:xfrm>
          <a:prstGeom prst="bentConnector3">
            <a:avLst>
              <a:gd name="adj1" fmla="val 30286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Соединитель: уступ 61">
            <a:extLst>
              <a:ext uri="{FF2B5EF4-FFF2-40B4-BE49-F238E27FC236}">
                <a16:creationId xmlns:a16="http://schemas.microsoft.com/office/drawing/2014/main" id="{FB9450DF-E22D-63F3-79F5-5535EE0439C4}"/>
              </a:ext>
            </a:extLst>
          </p:cNvPr>
          <p:cNvCxnSpPr>
            <a:cxnSpLocks/>
          </p:cNvCxnSpPr>
          <p:nvPr/>
        </p:nvCxnSpPr>
        <p:spPr>
          <a:xfrm>
            <a:off x="4810477" y="1974127"/>
            <a:ext cx="1155566" cy="801976"/>
          </a:xfrm>
          <a:prstGeom prst="bentConnector3">
            <a:avLst>
              <a:gd name="adj1" fmla="val 25652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D96CAF-1E58-496A-9022-2BE563455F61}"/>
              </a:ext>
            </a:extLst>
          </p:cNvPr>
          <p:cNvSpPr txBox="1"/>
          <p:nvPr/>
        </p:nvSpPr>
        <p:spPr>
          <a:xfrm>
            <a:off x="5974751" y="2045151"/>
            <a:ext cx="223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Сделать пост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F81A2D3-F2F1-1296-8E81-881D261BFAB6}"/>
              </a:ext>
            </a:extLst>
          </p:cNvPr>
          <p:cNvSpPr txBox="1"/>
          <p:nvPr/>
        </p:nvSpPr>
        <p:spPr>
          <a:xfrm>
            <a:off x="5990662" y="2548554"/>
            <a:ext cx="2585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Перейти в обсуждение</a:t>
            </a:r>
          </a:p>
        </p:txBody>
      </p:sp>
      <p:sp>
        <p:nvSpPr>
          <p:cNvPr id="81" name="Стрелка: изогнутая влево 80">
            <a:extLst>
              <a:ext uri="{FF2B5EF4-FFF2-40B4-BE49-F238E27FC236}">
                <a16:creationId xmlns:a16="http://schemas.microsoft.com/office/drawing/2014/main" id="{0D474F18-5D3A-9542-CBD7-D8AA6ECA62BF}"/>
              </a:ext>
            </a:extLst>
          </p:cNvPr>
          <p:cNvSpPr/>
          <p:nvPr/>
        </p:nvSpPr>
        <p:spPr>
          <a:xfrm>
            <a:off x="8176344" y="2156153"/>
            <a:ext cx="375475" cy="660759"/>
          </a:xfrm>
          <a:prstGeom prst="curvedLef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B495E4-B42B-9E93-9537-33761BA872B0}"/>
              </a:ext>
            </a:extLst>
          </p:cNvPr>
          <p:cNvSpPr txBox="1"/>
          <p:nvPr/>
        </p:nvSpPr>
        <p:spPr>
          <a:xfrm>
            <a:off x="5990662" y="1130974"/>
            <a:ext cx="2378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Добавить в избранное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7BE5198-86D3-321B-EDD6-AE04373CD307}"/>
              </a:ext>
            </a:extLst>
          </p:cNvPr>
          <p:cNvSpPr txBox="1"/>
          <p:nvPr/>
        </p:nvSpPr>
        <p:spPr>
          <a:xfrm>
            <a:off x="5990662" y="673886"/>
            <a:ext cx="471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Узнать о выращивании, благодаря каталогу и чату</a:t>
            </a:r>
          </a:p>
        </p:txBody>
      </p:sp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EBFBF-F8B0-D44E-B6BF-4A0429AC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 rtlCol="0"/>
          <a:lstStyle/>
          <a:p>
            <a:pPr rtl="0"/>
            <a:r>
              <a:rPr lang="ru" dirty="0"/>
              <a:t>Таблица оценочного тестирования</a:t>
            </a:r>
          </a:p>
        </p:txBody>
      </p:sp>
      <p:graphicFrame>
        <p:nvGraphicFramePr>
          <p:cNvPr id="7" name="Местозаполнитель таблицы 2">
            <a:extLst>
              <a:ext uri="{FF2B5EF4-FFF2-40B4-BE49-F238E27FC236}">
                <a16:creationId xmlns:a16="http://schemas.microsoft.com/office/drawing/2014/main" id="{7B166768-B202-E472-5FBC-6570BDBFBD7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5700687"/>
              </p:ext>
            </p:extLst>
          </p:nvPr>
        </p:nvGraphicFramePr>
        <p:xfrm>
          <a:off x="2701142" y="2143208"/>
          <a:ext cx="7001691" cy="3665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73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963535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735419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</a:tblGrid>
              <a:tr h="609613"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№ пользователя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Удобство использования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Удобство эксплуатации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64238"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64238"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09613"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64238"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53507"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C69194-7927-A259-0C43-EE59A46035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9</a:t>
            </a:fld>
            <a:endParaRPr lang="en-US" dirty="0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327EBD3-A503-82F4-A52C-BA4EA537F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43985"/>
              </p:ext>
            </p:extLst>
          </p:nvPr>
        </p:nvGraphicFramePr>
        <p:xfrm>
          <a:off x="2701141" y="5989320"/>
          <a:ext cx="700169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801">
                  <a:extLst>
                    <a:ext uri="{9D8B030D-6E8A-4147-A177-3AD203B41FA5}">
                      <a16:colId xmlns:a16="http://schemas.microsoft.com/office/drawing/2014/main" val="3843819424"/>
                    </a:ext>
                  </a:extLst>
                </a:gridCol>
                <a:gridCol w="2969623">
                  <a:extLst>
                    <a:ext uri="{9D8B030D-6E8A-4147-A177-3AD203B41FA5}">
                      <a16:colId xmlns:a16="http://schemas.microsoft.com/office/drawing/2014/main" val="981422246"/>
                    </a:ext>
                  </a:extLst>
                </a:gridCol>
                <a:gridCol w="2727267">
                  <a:extLst>
                    <a:ext uri="{9D8B030D-6E8A-4147-A177-3AD203B41FA5}">
                      <a16:colId xmlns:a16="http://schemas.microsoft.com/office/drawing/2014/main" val="1221029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Средняя оценка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914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190935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410444_Win32" id="{6DADA206-4374-4581-8974-7E917238E6AC}" vid="{0F151159-97E4-4815-A9D5-D69B011B07A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{F4A6158A-08F0-4153-B4EE-F3A97D81AA09}TF6ca04e33-feaa-4cf5-9b27-d56362f12ac087d7dd85_win32-b8961749cfd8</Template>
  <TotalTime>392</TotalTime>
  <Words>720</Words>
  <Application>Microsoft Office PowerPoint</Application>
  <PresentationFormat>Широкоэкранный</PresentationFormat>
  <Paragraphs>84</Paragraphs>
  <Slides>13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Baskerville Old Face</vt:lpstr>
      <vt:lpstr>Book Antiqua</vt:lpstr>
      <vt:lpstr>Bookman Old Style</vt:lpstr>
      <vt:lpstr>Calibri</vt:lpstr>
      <vt:lpstr>Gill Sans Nova Light</vt:lpstr>
      <vt:lpstr>Пользовательская</vt:lpstr>
      <vt:lpstr>Сайт «Сад мечты!», при помощи которого ты сможешь стать истинным садоводом.</vt:lpstr>
      <vt:lpstr>Актуальность проекта</vt:lpstr>
      <vt:lpstr>Презентация PowerPoint</vt:lpstr>
      <vt:lpstr>Задачи проекта</vt:lpstr>
      <vt:lpstr>Дизайн</vt:lpstr>
      <vt:lpstr>Авторизация пользователя</vt:lpstr>
      <vt:lpstr>Код</vt:lpstr>
      <vt:lpstr>Презентация PowerPoint</vt:lpstr>
      <vt:lpstr>Таблица оценочного тестирования</vt:lpstr>
      <vt:lpstr>Презентация PowerPoint</vt:lpstr>
      <vt:lpstr>Вывод</vt:lpstr>
      <vt:lpstr>Презентация PowerPoint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Vera Kotikova</dc:creator>
  <cp:lastModifiedBy>Vasiliy Kotikov</cp:lastModifiedBy>
  <cp:revision>4</cp:revision>
  <dcterms:created xsi:type="dcterms:W3CDTF">2025-11-04T14:14:36Z</dcterms:created>
  <dcterms:modified xsi:type="dcterms:W3CDTF">2025-11-10T20:06:10Z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